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Martel Sans Light"/>
      <p:regular r:id="rId21"/>
    </p:embeddedFont>
    <p:embeddedFont>
      <p:font typeface="Martel San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CreditMesh: Solar DePIN Protocol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Empowering community-owned energy grids through decentralized physical infrastructure on Creditcoin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721"/>
            <a:ext cx="67282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Join the Energy Revolution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01027"/>
            <a:ext cx="698825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Moving Beyond Centralized Energy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3303627"/>
            <a:ext cx="821626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CreditMesh proves that blockchain technology can coordinate real-world infrastructure more efficiently than traditional systems. By transforming solar panels into verified network nodes, we're building the foundation for community-owned energy grids.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750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Why This Matters: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666303"/>
            <a:ext cx="821626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India's rooftop solar sector faces massive coordination challenges. CreditMesh solves this with transparent, automated settlements that empower communities to take control of their energy future.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9473208" y="2261711"/>
            <a:ext cx="4499253" cy="4769048"/>
          </a:xfrm>
          <a:prstGeom prst="roundRect">
            <a:avLst>
              <a:gd name="adj" fmla="val 798"/>
            </a:avLst>
          </a:prstGeom>
          <a:solidFill>
            <a:srgbClr val="1B1744"/>
          </a:solidFill>
          <a:ln/>
        </p:spPr>
      </p:sp>
      <p:sp>
        <p:nvSpPr>
          <p:cNvPr id="8" name="Text 6"/>
          <p:cNvSpPr/>
          <p:nvPr/>
        </p:nvSpPr>
        <p:spPr>
          <a:xfrm>
            <a:off x="9712523" y="250102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Get Started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9712523" y="3162657"/>
            <a:ext cx="40206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Repository: github.com/creditmesh-depin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712523" y="4144089"/>
            <a:ext cx="40206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Built with Creditcoin blockchain infrastructure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712523" y="5298952"/>
            <a:ext cx="4020622" cy="37505"/>
          </a:xfrm>
          <a:prstGeom prst="rect">
            <a:avLst/>
          </a:prstGeom>
          <a:solidFill>
            <a:srgbClr val="D9E1FF">
              <a:alpha val="5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712523" y="5605582"/>
            <a:ext cx="40206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highlight>
                  <a:srgbClr val="FD505F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DePIN × Solar × Community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21362" y="601028"/>
            <a:ext cx="1172766" cy="253722"/>
          </a:xfrm>
          <a:prstGeom prst="roundRect">
            <a:avLst>
              <a:gd name="adj" fmla="val 7274"/>
            </a:avLst>
          </a:prstGeom>
          <a:solidFill>
            <a:srgbClr val="4C0107"/>
          </a:solidFill>
          <a:ln/>
        </p:spPr>
      </p:sp>
      <p:sp>
        <p:nvSpPr>
          <p:cNvPr id="3" name="Text 1"/>
          <p:cNvSpPr/>
          <p:nvPr/>
        </p:nvSpPr>
        <p:spPr>
          <a:xfrm>
            <a:off x="2413635" y="647105"/>
            <a:ext cx="988219" cy="161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PROBLEM SPACE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321362" y="894159"/>
            <a:ext cx="6067425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The Coordination Gap in Solar Energy</a:t>
            </a:r>
            <a:endParaRPr lang="en-US" sz="2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1362" y="1605558"/>
            <a:ext cx="3747373" cy="56210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21362" y="7337703"/>
            <a:ext cx="5842516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8546544" y="2908102"/>
            <a:ext cx="3769995" cy="1036439"/>
          </a:xfrm>
          <a:prstGeom prst="roundRect">
            <a:avLst>
              <a:gd name="adj" fmla="val 2226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8700254" y="3061811"/>
            <a:ext cx="191381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Centralized Bottlenecks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700254" y="3386733"/>
            <a:ext cx="3462576" cy="404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Slow net-metering approvals delay energy credits and frustrate solar adopters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8546544" y="4043243"/>
            <a:ext cx="3769995" cy="1036439"/>
          </a:xfrm>
          <a:prstGeom prst="roundRect">
            <a:avLst>
              <a:gd name="adj" fmla="val 2226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8700254" y="4196953"/>
            <a:ext cx="18474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Wasted Surplus Energy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8700254" y="4521875"/>
            <a:ext cx="3462576" cy="404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 infrastructure exists for local peer-to-peer energy sharing between neighbors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8546544" y="5178385"/>
            <a:ext cx="3769995" cy="1036439"/>
          </a:xfrm>
          <a:prstGeom prst="roundRect">
            <a:avLst>
              <a:gd name="adj" fmla="val 2226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8700254" y="5332095"/>
            <a:ext cx="180927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Locked Data Silos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8700254" y="5657017"/>
            <a:ext cx="3462576" cy="404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Energy production data remains trapped within utility systems, preventing transparency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135380"/>
            <a:ext cx="1571030" cy="465058"/>
          </a:xfrm>
          <a:prstGeom prst="roundRect">
            <a:avLst>
              <a:gd name="adj" fmla="val 6177"/>
            </a:avLst>
          </a:prstGeom>
          <a:noFill/>
          <a:ln w="7620">
            <a:solidFill>
              <a:srgbClr val="FD505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8933" y="1272183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76112" y="1214795"/>
            <a:ext cx="9814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SOLUTION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698546"/>
            <a:ext cx="109519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CreditMesh: Decentralized Settlement Layer</a:t>
            </a:r>
            <a:endParaRPr lang="en-US" sz="4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761536"/>
            <a:ext cx="2388870" cy="23888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7724" y="5449610"/>
            <a:ext cx="31074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Instant On-Chain Credits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7724" y="594514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Automated settlements replace slow utility approvals with real-time blockchain verification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761536"/>
            <a:ext cx="2388870" cy="23888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55776" y="5449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P2P Energy Grid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55776" y="594514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Solar nodes unite into a decentralized marketplace for local energy distribution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761536"/>
            <a:ext cx="2388870" cy="23888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3828" y="5449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Verifiable Truth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73828" y="594514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Tamper-proof, transparent energy logs accessible to all network participants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67520"/>
            <a:ext cx="72790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Why DePIN? Why Creditcoin?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665440" y="3130510"/>
            <a:ext cx="6530102" cy="3031450"/>
          </a:xfrm>
          <a:prstGeom prst="roundRect">
            <a:avLst>
              <a:gd name="adj" fmla="val 1184"/>
            </a:avLst>
          </a:prstGeom>
          <a:solidFill>
            <a:srgbClr val="FD505F"/>
          </a:solidFill>
          <a:ln/>
        </p:spPr>
      </p:sp>
      <p:sp>
        <p:nvSpPr>
          <p:cNvPr id="4" name="Text 2"/>
          <p:cNvSpPr/>
          <p:nvPr/>
        </p:nvSpPr>
        <p:spPr>
          <a:xfrm>
            <a:off x="904756" y="3369826"/>
            <a:ext cx="553759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Decentralized Physical Infrastructure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904756" y="4031456"/>
            <a:ext cx="605147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Blockchain's most powerful use case isn't just finance—it's coordinating real-world physical assets at scale. CreditMesh transforms solar panels into verified network nodes with provable output.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36982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Built on Creditcoin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614761" y="4031456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Creditcoin's infrastructure provides the settlement layer for instant, transparent energy credit distribution. The blockchain ensures every kilowatt-hour is accurately recorded and fairly compensated without intermediaries.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30417" y="535186"/>
            <a:ext cx="1536859" cy="312420"/>
          </a:xfrm>
          <a:prstGeom prst="roundRect">
            <a:avLst>
              <a:gd name="adj" fmla="val 6961"/>
            </a:avLst>
          </a:prstGeom>
          <a:solidFill>
            <a:srgbClr val="4C010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39121" y="618887"/>
            <a:ext cx="144899" cy="1448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6410" y="589478"/>
            <a:ext cx="1102162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ARCHITECTURE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430417" y="905589"/>
            <a:ext cx="5412343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Hybrid DePIN System Design</a:t>
            </a:r>
            <a:endParaRPr lang="en-US" sz="3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17" y="1644372"/>
            <a:ext cx="11769566" cy="53862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1664" y="2368272"/>
            <a:ext cx="2450221" cy="3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Hardware Layer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10051664" y="2766939"/>
            <a:ext cx="2869680" cy="457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Smart meters collecting solar data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896796" y="4138679"/>
            <a:ext cx="2450221" cy="3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Edge Aggregator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1708762" y="4537347"/>
            <a:ext cx="2638255" cy="457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1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Off-chain validation preventing attacks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0051664" y="5052812"/>
            <a:ext cx="2450221" cy="3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Settlement Layer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10051664" y="5451479"/>
            <a:ext cx="2869680" cy="457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Creditcoin contracts and rewards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1430417" y="7184946"/>
            <a:ext cx="11769566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CreditMesh combines physical smart meters with blockchain verification to create a secure, scalable solar energy network with built-in fraud prevention.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32942"/>
            <a:ext cx="65417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Technical Implementation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15709"/>
            <a:ext cx="3059192" cy="3780830"/>
          </a:xfrm>
          <a:prstGeom prst="roundRect">
            <a:avLst>
              <a:gd name="adj" fmla="val 1174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8204" y="2846189"/>
            <a:ext cx="2998232" cy="718066"/>
          </a:xfrm>
          <a:prstGeom prst="rect">
            <a:avLst/>
          </a:prstGeom>
          <a:solidFill>
            <a:srgbClr val="2F2B5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87773" y="3025735"/>
            <a:ext cx="358973" cy="3589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7519" y="3803571"/>
            <a:ext cx="25196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Blockchain Layer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07519" y="4299109"/>
            <a:ext cx="25196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Creditcoin L1/L2 for settlement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07519" y="5208746"/>
            <a:ext cx="25196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Smart contracts in Solidity/Ink!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136231" y="2815709"/>
            <a:ext cx="3059311" cy="3780830"/>
          </a:xfrm>
          <a:prstGeom prst="roundRect">
            <a:avLst>
              <a:gd name="adj" fmla="val 1174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166711" y="2846189"/>
            <a:ext cx="2998351" cy="718066"/>
          </a:xfrm>
          <a:prstGeom prst="rect">
            <a:avLst/>
          </a:prstGeom>
          <a:solidFill>
            <a:srgbClr val="2F2B54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3025735"/>
            <a:ext cx="358973" cy="3589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406027" y="3803571"/>
            <a:ext cx="25197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Backend Services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4406027" y="4299109"/>
            <a:ext cx="2519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Node.js/Express data aggregator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4406027" y="5208746"/>
            <a:ext cx="2519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Off-chain validation engine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7434858" y="2815709"/>
            <a:ext cx="3059192" cy="3780830"/>
          </a:xfrm>
          <a:prstGeom prst="roundRect">
            <a:avLst>
              <a:gd name="adj" fmla="val 1174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7465338" y="2846189"/>
            <a:ext cx="2998232" cy="718066"/>
          </a:xfrm>
          <a:prstGeom prst="rect">
            <a:avLst/>
          </a:prstGeom>
          <a:solidFill>
            <a:srgbClr val="2F2B54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4908" y="3025735"/>
            <a:ext cx="358973" cy="35897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704653" y="3803571"/>
            <a:ext cx="25196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Hardware Simulation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704653" y="4651058"/>
            <a:ext cx="25196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Python modeling of solar cycles</a:t>
            </a: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7704653" y="5560695"/>
            <a:ext cx="25196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IoT smart meter data generation</a:t>
            </a:r>
            <a:endParaRPr lang="en-US" sz="1850" dirty="0"/>
          </a:p>
        </p:txBody>
      </p:sp>
      <p:sp>
        <p:nvSpPr>
          <p:cNvPr id="21" name="Shape 16"/>
          <p:cNvSpPr/>
          <p:nvPr/>
        </p:nvSpPr>
        <p:spPr>
          <a:xfrm>
            <a:off x="10733365" y="2815709"/>
            <a:ext cx="3059311" cy="3780830"/>
          </a:xfrm>
          <a:prstGeom prst="roundRect">
            <a:avLst>
              <a:gd name="adj" fmla="val 1174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10763845" y="2846189"/>
            <a:ext cx="2998351" cy="718066"/>
          </a:xfrm>
          <a:prstGeom prst="rect">
            <a:avLst/>
          </a:prstGeom>
          <a:solidFill>
            <a:srgbClr val="2F2B54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83534" y="3025735"/>
            <a:ext cx="358973" cy="358973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1003161" y="3803571"/>
            <a:ext cx="25197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25" name="Text 19"/>
          <p:cNvSpPr/>
          <p:nvPr/>
        </p:nvSpPr>
        <p:spPr>
          <a:xfrm>
            <a:off x="11003161" y="4299109"/>
            <a:ext cx="25197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React.js dashboard</a:t>
            </a:r>
            <a:endParaRPr lang="en-US" sz="1850" dirty="0"/>
          </a:p>
        </p:txBody>
      </p:sp>
      <p:sp>
        <p:nvSpPr>
          <p:cNvPr id="26" name="Text 20"/>
          <p:cNvSpPr/>
          <p:nvPr/>
        </p:nvSpPr>
        <p:spPr>
          <a:xfrm>
            <a:off x="11003161" y="4825722"/>
            <a:ext cx="251972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Real-time node owner analytics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9267" y="715208"/>
            <a:ext cx="6626423" cy="671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EnergyVault Smart Contract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9267" y="1931551"/>
            <a:ext cx="3224213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Contract Logic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9267" y="2552462"/>
            <a:ext cx="6237327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EnergyVault.sol contract forms the backbone of CreditMesh, tracking cumulative contributions from each registered solar node.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9267" y="3841194"/>
            <a:ext cx="2686764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Features: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99267" y="4394954"/>
            <a:ext cx="6237327" cy="1428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Node registration and identity verification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Energy contribution tracking per node ID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Automated reward calculation and distribution</a:t>
            </a:r>
            <a:endParaRPr lang="en-US" sz="1750" dirty="0"/>
          </a:p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Public audit trail for transparency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9267" y="6019139"/>
            <a:ext cx="6237327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By batching data submissions, we minimize gas costs while maintaining cryptographic security and preventing data tampering.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601426" y="1958697"/>
            <a:ext cx="6237327" cy="4116943"/>
          </a:xfrm>
          <a:prstGeom prst="roundRect">
            <a:avLst>
              <a:gd name="adj" fmla="val 832"/>
            </a:avLst>
          </a:prstGeom>
          <a:solidFill>
            <a:srgbClr val="4C0107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788" y="2257663"/>
            <a:ext cx="335756" cy="26860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393906" y="2233613"/>
            <a:ext cx="2686764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Reward Formula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393906" y="2787372"/>
            <a:ext cx="5216485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Rewards = (Node Energy / Total Network Energy) × Reward Pool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93906" y="3860429"/>
            <a:ext cx="5216485" cy="36076"/>
          </a:xfrm>
          <a:prstGeom prst="rect">
            <a:avLst/>
          </a:prstGeom>
          <a:solidFill>
            <a:srgbClr val="D9E1FF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8393906" y="4141470"/>
            <a:ext cx="5216485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Transparency: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Any participant can audit node contributions on-chain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393906" y="5051465"/>
            <a:ext cx="5216485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Efficiency: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Batched submissions reduce gas fees by up to 80%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03784" y="1124188"/>
            <a:ext cx="892493" cy="309205"/>
          </a:xfrm>
          <a:prstGeom prst="roundRect">
            <a:avLst>
              <a:gd name="adj" fmla="val 6707"/>
            </a:avLst>
          </a:prstGeom>
          <a:noFill/>
          <a:ln w="7620">
            <a:solidFill>
              <a:srgbClr val="FD505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814989" y="1183600"/>
            <a:ext cx="670084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SECURITY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703784" y="1483281"/>
            <a:ext cx="4887397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Preventing Sybil Attacks     </a:t>
            </a:r>
            <a:endParaRPr lang="en-US" sz="3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784" y="2318742"/>
            <a:ext cx="2701766" cy="40526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437465" y="2303145"/>
            <a:ext cx="4006453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Edge Validator Architecture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5437465" y="2834402"/>
            <a:ext cx="7496532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CreditMesh employs a multi-layer validation system to prevent "ghost generation" attacks where malicious actors could claim false energy production.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437465" y="3450431"/>
            <a:ext cx="17276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465" y="3721179"/>
            <a:ext cx="3685937" cy="22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37465" y="3853220"/>
            <a:ext cx="2277189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Hardware Authentication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437465" y="4232077"/>
            <a:ext cx="368593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Smart meters use cryptographic signatures to verify device identity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9248061" y="3450431"/>
            <a:ext cx="17276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061" y="3721179"/>
            <a:ext cx="3685937" cy="22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248061" y="3853220"/>
            <a:ext cx="2033111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Integrity Checks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248061" y="4232077"/>
            <a:ext cx="368593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Edge aggregator validates generation patterns against weather and historical data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5437465" y="4962049"/>
            <a:ext cx="17276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65" y="5198269"/>
            <a:ext cx="7496532" cy="228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437465" y="5364837"/>
            <a:ext cx="2033111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On-Chain Settlement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5437465" y="5743694"/>
            <a:ext cx="7496532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Only validated data reaches Creditcoin contracts for final reward distribution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1703784" y="6698694"/>
            <a:ext cx="3252907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3563"/>
            <a:ext cx="58901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Development Roadmap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1106924" y="2066330"/>
            <a:ext cx="30480" cy="5279588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4" name="Shape 2"/>
          <p:cNvSpPr/>
          <p:nvPr/>
        </p:nvSpPr>
        <p:spPr>
          <a:xfrm>
            <a:off x="1345704" y="2320290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5" name="Shape 3"/>
          <p:cNvSpPr/>
          <p:nvPr/>
        </p:nvSpPr>
        <p:spPr>
          <a:xfrm>
            <a:off x="837664" y="20663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6" name="Text 4"/>
          <p:cNvSpPr/>
          <p:nvPr/>
        </p:nvSpPr>
        <p:spPr>
          <a:xfrm>
            <a:off x="937915" y="21243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03859" y="2148602"/>
            <a:ext cx="44257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Phase 1: Smart Contract Foundation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303859" y="2644140"/>
            <a:ext cx="114888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Prototype contracts for node registration, energy tracking, and basic reward distribution mechanisms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345704" y="3759875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10" name="Shape 8"/>
          <p:cNvSpPr/>
          <p:nvPr/>
        </p:nvSpPr>
        <p:spPr>
          <a:xfrm>
            <a:off x="837664" y="35059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9"/>
          <p:cNvSpPr/>
          <p:nvPr/>
        </p:nvSpPr>
        <p:spPr>
          <a:xfrm>
            <a:off x="937915" y="356389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2303859" y="3588187"/>
            <a:ext cx="3820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Phase 2: Edge Validation Layer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303859" y="4083725"/>
            <a:ext cx="114888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Build off-chain validator to prevent data tampering and sybil attacks with cryptographic verification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1345704" y="519945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15" name="Shape 13"/>
          <p:cNvSpPr/>
          <p:nvPr/>
        </p:nvSpPr>
        <p:spPr>
          <a:xfrm>
            <a:off x="837664" y="49454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6" name="Text 14"/>
          <p:cNvSpPr/>
          <p:nvPr/>
        </p:nvSpPr>
        <p:spPr>
          <a:xfrm>
            <a:off x="937915" y="500348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303859" y="5027771"/>
            <a:ext cx="35789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Phase 3: Demand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2303859" y="5523309"/>
            <a:ext cx="114888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Connect with EV charging APIs to enable local energy consumption and true peer-to-peer markets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1345704" y="6639044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20" name="Shape 18"/>
          <p:cNvSpPr/>
          <p:nvPr/>
        </p:nvSpPr>
        <p:spPr>
          <a:xfrm>
            <a:off x="837664" y="638508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21" name="Text 19"/>
          <p:cNvSpPr/>
          <p:nvPr/>
        </p:nvSpPr>
        <p:spPr>
          <a:xfrm>
            <a:off x="937915" y="644306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2303859" y="64673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Phase 4: Physical Pilot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2303859" y="6962894"/>
            <a:ext cx="114888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Deploy 10 DIY smart meters in real homes to validate end-to-end system performance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2026-02-01T09:38:27Z</dcterms:created>
  <dcterms:modified xsi:type="dcterms:W3CDTF">2026-02-01T09:38:27Z</dcterms:modified>
</cp:coreProperties>
</file>